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93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7" r:id="rId36"/>
    <p:sldId id="294" r:id="rId37"/>
    <p:sldId id="295" r:id="rId38"/>
    <p:sldId id="296" r:id="rId39"/>
    <p:sldId id="298" r:id="rId40"/>
    <p:sldId id="299" r:id="rId41"/>
    <p:sldId id="292" r:id="rId42"/>
  </p:sldIdLst>
  <p:sldSz cx="9144000" cy="5143500" type="screen16x9"/>
  <p:notesSz cx="6858000" cy="9144000"/>
  <p:embeddedFontLst>
    <p:embeddedFont>
      <p:font typeface="Montserrat" panose="020B060402020202020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CC66"/>
    <a:srgbClr val="FF9999"/>
    <a:srgbClr val="FF7C80"/>
    <a:srgbClr val="00FF00"/>
    <a:srgbClr val="66FF99"/>
    <a:srgbClr val="996633"/>
    <a:srgbClr val="99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1637" autoAdjust="0"/>
  </p:normalViewPr>
  <p:slideViewPr>
    <p:cSldViewPr>
      <p:cViewPr>
        <p:scale>
          <a:sx n="100" d="100"/>
          <a:sy n="100" d="100"/>
        </p:scale>
        <p:origin x="-989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about:blank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sal\Desktop\autovalutazione%2022\DOCENTI%2022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Foglio1!$A$14:$A$18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Foglio1!$B$14:$B$18</c:f>
              <c:numCache>
                <c:formatCode>General</c:formatCode>
                <c:ptCount val="5"/>
                <c:pt idx="0">
                  <c:v>41</c:v>
                </c:pt>
                <c:pt idx="1">
                  <c:v>85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6744320"/>
        <c:axId val="26745472"/>
        <c:axId val="0"/>
      </c:bar3DChart>
      <c:catAx>
        <c:axId val="2674432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6745472"/>
        <c:crosses val="autoZero"/>
        <c:auto val="1"/>
        <c:lblAlgn val="ctr"/>
        <c:lblOffset val="100"/>
        <c:noMultiLvlLbl val="0"/>
      </c:catAx>
      <c:valAx>
        <c:axId val="2674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744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Foglio1!$A$77:$A$81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Foglio1!$B$77:$B$81</c:f>
              <c:numCache>
                <c:formatCode>General</c:formatCode>
                <c:ptCount val="5"/>
                <c:pt idx="0">
                  <c:v>107</c:v>
                </c:pt>
                <c:pt idx="1">
                  <c:v>21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344320"/>
        <c:axId val="35019392"/>
        <c:axId val="0"/>
      </c:bar3DChart>
      <c:catAx>
        <c:axId val="32344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5019392"/>
        <c:crosses val="autoZero"/>
        <c:auto val="1"/>
        <c:lblAlgn val="ctr"/>
        <c:lblOffset val="100"/>
        <c:noMultiLvlLbl val="0"/>
      </c:catAx>
      <c:valAx>
        <c:axId val="35019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44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Foglio1!$A$84:$A$88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Foglio1!$B$84:$B$88</c:f>
              <c:numCache>
                <c:formatCode>General</c:formatCode>
                <c:ptCount val="5"/>
                <c:pt idx="0">
                  <c:v>98</c:v>
                </c:pt>
                <c:pt idx="1">
                  <c:v>28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561024"/>
        <c:axId val="35031680"/>
        <c:axId val="0"/>
      </c:bar3DChart>
      <c:catAx>
        <c:axId val="32561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5031680"/>
        <c:crosses val="autoZero"/>
        <c:auto val="1"/>
        <c:lblAlgn val="ctr"/>
        <c:lblOffset val="100"/>
        <c:noMultiLvlLbl val="0"/>
      </c:catAx>
      <c:valAx>
        <c:axId val="3503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61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Foglio1!$A$91:$A$95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Foglio1!$B$91:$B$95</c:f>
              <c:numCache>
                <c:formatCode>General</c:formatCode>
                <c:ptCount val="5"/>
                <c:pt idx="0">
                  <c:v>109</c:v>
                </c:pt>
                <c:pt idx="1">
                  <c:v>19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076736"/>
        <c:axId val="35093504"/>
        <c:axId val="0"/>
      </c:bar3DChart>
      <c:catAx>
        <c:axId val="3507673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5093504"/>
        <c:crosses val="autoZero"/>
        <c:auto val="1"/>
        <c:lblAlgn val="ctr"/>
        <c:lblOffset val="100"/>
        <c:noMultiLvlLbl val="0"/>
      </c:catAx>
      <c:valAx>
        <c:axId val="35093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07673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ln>
                <a:solidFill>
                  <a:srgbClr val="80008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Foglio1!$A$98:$A$102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Foglio1!$B$98:$B$102</c:f>
              <c:numCache>
                <c:formatCode>General</c:formatCode>
                <c:ptCount val="5"/>
                <c:pt idx="0">
                  <c:v>111</c:v>
                </c:pt>
                <c:pt idx="1">
                  <c:v>16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510336"/>
        <c:axId val="36531200"/>
        <c:axId val="0"/>
      </c:bar3DChart>
      <c:catAx>
        <c:axId val="36510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6531200"/>
        <c:crosses val="autoZero"/>
        <c:auto val="1"/>
        <c:lblAlgn val="ctr"/>
        <c:lblOffset val="100"/>
        <c:noMultiLvlLbl val="0"/>
      </c:catAx>
      <c:valAx>
        <c:axId val="3653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10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Foglio1!$A$105:$A$109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Foglio1!$B$105:$B$109</c:f>
              <c:numCache>
                <c:formatCode>General</c:formatCode>
                <c:ptCount val="5"/>
                <c:pt idx="0">
                  <c:v>103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153792"/>
        <c:axId val="35154944"/>
        <c:axId val="0"/>
      </c:bar3DChart>
      <c:catAx>
        <c:axId val="35153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5154944"/>
        <c:crosses val="autoZero"/>
        <c:auto val="1"/>
        <c:lblAlgn val="ctr"/>
        <c:lblOffset val="100"/>
        <c:noMultiLvlLbl val="0"/>
      </c:catAx>
      <c:valAx>
        <c:axId val="3515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53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/>
        </a:solidFill>
      </c:spPr>
    </c:sideWall>
    <c:backWall>
      <c:thickness val="0"/>
      <c:spPr>
        <a:solidFill>
          <a:sysClr val="window" lastClr="FFFFFF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Foglio1!$A$112:$A$116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Foglio1!$B$112:$B$116</c:f>
              <c:numCache>
                <c:formatCode>General</c:formatCode>
                <c:ptCount val="5"/>
                <c:pt idx="0">
                  <c:v>90</c:v>
                </c:pt>
                <c:pt idx="1">
                  <c:v>38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179136"/>
        <c:axId val="35191808"/>
        <c:axId val="0"/>
      </c:bar3DChart>
      <c:catAx>
        <c:axId val="3517913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5191808"/>
        <c:crosses val="autoZero"/>
        <c:auto val="1"/>
        <c:lblAlgn val="ctr"/>
        <c:lblOffset val="100"/>
        <c:noMultiLvlLbl val="0"/>
      </c:catAx>
      <c:valAx>
        <c:axId val="3519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79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Foglio1!$A$119:$A$123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Foglio1!$B$119:$B$123</c:f>
              <c:numCache>
                <c:formatCode>General</c:formatCode>
                <c:ptCount val="5"/>
                <c:pt idx="0">
                  <c:v>80</c:v>
                </c:pt>
                <c:pt idx="1">
                  <c:v>48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256384"/>
        <c:axId val="36293632"/>
        <c:axId val="0"/>
      </c:bar3DChart>
      <c:catAx>
        <c:axId val="36256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6293632"/>
        <c:crosses val="autoZero"/>
        <c:auto val="1"/>
        <c:lblAlgn val="ctr"/>
        <c:lblOffset val="100"/>
        <c:noMultiLvlLbl val="0"/>
      </c:catAx>
      <c:valAx>
        <c:axId val="3629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256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Foglio1!$A$126:$A$130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Foglio1!$B$126:$B$130</c:f>
              <c:numCache>
                <c:formatCode>General</c:formatCode>
                <c:ptCount val="5"/>
                <c:pt idx="0">
                  <c:v>108</c:v>
                </c:pt>
                <c:pt idx="1">
                  <c:v>21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334208"/>
        <c:axId val="36359168"/>
        <c:axId val="0"/>
      </c:bar3DChart>
      <c:catAx>
        <c:axId val="3633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6359168"/>
        <c:crosses val="autoZero"/>
        <c:auto val="1"/>
        <c:lblAlgn val="ctr"/>
        <c:lblOffset val="100"/>
        <c:noMultiLvlLbl val="0"/>
      </c:catAx>
      <c:valAx>
        <c:axId val="3635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34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Foglio1!$A$133:$A$137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Foglio1!$B$133:$B$137</c:f>
              <c:numCache>
                <c:formatCode>General</c:formatCode>
                <c:ptCount val="5"/>
                <c:pt idx="0">
                  <c:v>74</c:v>
                </c:pt>
                <c:pt idx="1">
                  <c:v>44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375168"/>
        <c:axId val="36412416"/>
        <c:axId val="0"/>
      </c:bar3DChart>
      <c:catAx>
        <c:axId val="36375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6412416"/>
        <c:crosses val="autoZero"/>
        <c:auto val="1"/>
        <c:lblAlgn val="ctr"/>
        <c:lblOffset val="100"/>
        <c:noMultiLvlLbl val="0"/>
      </c:catAx>
      <c:valAx>
        <c:axId val="3641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75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/>
        </a:solidFill>
      </c:spPr>
    </c:sideWall>
    <c:backWall>
      <c:thickness val="0"/>
      <c:spPr>
        <a:solidFill>
          <a:sysClr val="window" lastClr="FFFFFF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Foglio1!$A$140:$A$144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Foglio1!$B$140:$B$144</c:f>
              <c:numCache>
                <c:formatCode>General</c:formatCode>
                <c:ptCount val="5"/>
                <c:pt idx="0">
                  <c:v>35</c:v>
                </c:pt>
                <c:pt idx="1">
                  <c:v>41</c:v>
                </c:pt>
                <c:pt idx="2">
                  <c:v>40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420224"/>
        <c:axId val="36649984"/>
        <c:axId val="0"/>
      </c:bar3DChart>
      <c:catAx>
        <c:axId val="3642022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6649984"/>
        <c:crosses val="autoZero"/>
        <c:auto val="1"/>
        <c:lblAlgn val="ctr"/>
        <c:lblOffset val="100"/>
        <c:noMultiLvlLbl val="0"/>
      </c:catAx>
      <c:valAx>
        <c:axId val="3664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20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>
            <a:lumMod val="95000"/>
          </a:sysClr>
        </a:solidFill>
      </c:spPr>
    </c:sideWall>
    <c:backWall>
      <c:thickness val="0"/>
      <c:spPr>
        <a:solidFill>
          <a:sysClr val="window" lastClr="FFFFFF">
            <a:lumMod val="95000"/>
          </a:sys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Foglio1!$A$21:$A$25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Foglio1!$B$21:$B$25</c:f>
              <c:numCache>
                <c:formatCode>General</c:formatCode>
                <c:ptCount val="5"/>
                <c:pt idx="0">
                  <c:v>45</c:v>
                </c:pt>
                <c:pt idx="1">
                  <c:v>56</c:v>
                </c:pt>
                <c:pt idx="2">
                  <c:v>26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6771840"/>
        <c:axId val="28126592"/>
        <c:axId val="0"/>
      </c:bar3DChart>
      <c:catAx>
        <c:axId val="2677184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8126592"/>
        <c:crosses val="autoZero"/>
        <c:auto val="1"/>
        <c:lblAlgn val="ctr"/>
        <c:lblOffset val="100"/>
        <c:noMultiLvlLbl val="0"/>
      </c:catAx>
      <c:valAx>
        <c:axId val="2812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771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Foglio1!$A$147:$A$151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Foglio1!$B$147:$B$151</c:f>
              <c:numCache>
                <c:formatCode>General</c:formatCode>
                <c:ptCount val="5"/>
                <c:pt idx="0">
                  <c:v>106</c:v>
                </c:pt>
                <c:pt idx="1">
                  <c:v>22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439936"/>
        <c:axId val="36441472"/>
        <c:axId val="0"/>
      </c:bar3DChart>
      <c:catAx>
        <c:axId val="3643993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it-IT"/>
          </a:p>
        </c:txPr>
        <c:crossAx val="36441472"/>
        <c:crosses val="autoZero"/>
        <c:auto val="1"/>
        <c:lblAlgn val="ctr"/>
        <c:lblOffset val="100"/>
        <c:noMultiLvlLbl val="0"/>
      </c:catAx>
      <c:valAx>
        <c:axId val="3644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39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Foglio1!$A$154:$A$158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Foglio1!$B$154:$B$158</c:f>
              <c:numCache>
                <c:formatCode>General</c:formatCode>
                <c:ptCount val="5"/>
                <c:pt idx="0">
                  <c:v>82</c:v>
                </c:pt>
                <c:pt idx="1">
                  <c:v>36</c:v>
                </c:pt>
                <c:pt idx="2">
                  <c:v>8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449664"/>
        <c:axId val="36498048"/>
        <c:axId val="0"/>
      </c:bar3DChart>
      <c:catAx>
        <c:axId val="36449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36498048"/>
        <c:crosses val="autoZero"/>
        <c:auto val="1"/>
        <c:lblAlgn val="ctr"/>
        <c:lblOffset val="100"/>
        <c:noMultiLvlLbl val="0"/>
      </c:catAx>
      <c:valAx>
        <c:axId val="36498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49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Foglio1!$A$161:$A$165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Foglio1!$B$161:$B$165</c:f>
              <c:numCache>
                <c:formatCode>General</c:formatCode>
                <c:ptCount val="5"/>
                <c:pt idx="0">
                  <c:v>95</c:v>
                </c:pt>
                <c:pt idx="1">
                  <c:v>27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710656"/>
        <c:axId val="36760192"/>
        <c:axId val="0"/>
      </c:bar3DChart>
      <c:catAx>
        <c:axId val="36710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6760192"/>
        <c:crosses val="autoZero"/>
        <c:auto val="1"/>
        <c:lblAlgn val="ctr"/>
        <c:lblOffset val="100"/>
        <c:noMultiLvlLbl val="0"/>
      </c:catAx>
      <c:valAx>
        <c:axId val="3676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10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Foglio1!$A$168:$A$172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Foglio1!$B$168:$B$172</c:f>
              <c:numCache>
                <c:formatCode>General</c:formatCode>
                <c:ptCount val="5"/>
                <c:pt idx="0">
                  <c:v>58</c:v>
                </c:pt>
                <c:pt idx="1">
                  <c:v>51</c:v>
                </c:pt>
                <c:pt idx="2">
                  <c:v>12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034240"/>
        <c:axId val="37063296"/>
        <c:axId val="0"/>
      </c:bar3DChart>
      <c:catAx>
        <c:axId val="3703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063296"/>
        <c:crosses val="autoZero"/>
        <c:auto val="1"/>
        <c:lblAlgn val="ctr"/>
        <c:lblOffset val="100"/>
        <c:noMultiLvlLbl val="0"/>
      </c:catAx>
      <c:valAx>
        <c:axId val="3706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034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Foglio1!$A$175:$A$179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Foglio1!$B$175:$B$179</c:f>
              <c:numCache>
                <c:formatCode>General</c:formatCode>
                <c:ptCount val="5"/>
                <c:pt idx="0">
                  <c:v>41</c:v>
                </c:pt>
                <c:pt idx="1">
                  <c:v>57</c:v>
                </c:pt>
                <c:pt idx="2">
                  <c:v>16</c:v>
                </c:pt>
                <c:pt idx="3">
                  <c:v>2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423360"/>
        <c:axId val="37436032"/>
        <c:axId val="0"/>
      </c:bar3DChart>
      <c:catAx>
        <c:axId val="37423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436032"/>
        <c:crosses val="autoZero"/>
        <c:auto val="1"/>
        <c:lblAlgn val="ctr"/>
        <c:lblOffset val="100"/>
        <c:noMultiLvlLbl val="0"/>
      </c:catAx>
      <c:valAx>
        <c:axId val="3743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23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Foglio1!$A$182:$A$186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Foglio1!$B$182:$B$186</c:f>
              <c:numCache>
                <c:formatCode>General</c:formatCode>
                <c:ptCount val="5"/>
                <c:pt idx="0">
                  <c:v>62</c:v>
                </c:pt>
                <c:pt idx="1">
                  <c:v>55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453184"/>
        <c:axId val="37485184"/>
        <c:axId val="0"/>
      </c:bar3DChart>
      <c:catAx>
        <c:axId val="37453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485184"/>
        <c:crosses val="autoZero"/>
        <c:auto val="1"/>
        <c:lblAlgn val="ctr"/>
        <c:lblOffset val="100"/>
        <c:noMultiLvlLbl val="0"/>
      </c:catAx>
      <c:valAx>
        <c:axId val="3748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53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Foglio1!$A$189:$A$193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Foglio1!$B$189:$B$193</c:f>
              <c:numCache>
                <c:formatCode>General</c:formatCode>
                <c:ptCount val="5"/>
                <c:pt idx="0">
                  <c:v>98</c:v>
                </c:pt>
                <c:pt idx="1">
                  <c:v>28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103872"/>
        <c:axId val="37157120"/>
        <c:axId val="0"/>
      </c:bar3DChart>
      <c:catAx>
        <c:axId val="37103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37157120"/>
        <c:crosses val="autoZero"/>
        <c:auto val="1"/>
        <c:lblAlgn val="ctr"/>
        <c:lblOffset val="100"/>
        <c:noMultiLvlLbl val="0"/>
      </c:catAx>
      <c:valAx>
        <c:axId val="3715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03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ysClr val="window" lastClr="FFFFFF">
            <a:lumMod val="85000"/>
          </a:sys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Foglio1!$A$196:$A$200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Foglio1!$B$196:$B$200</c:f>
              <c:numCache>
                <c:formatCode>General</c:formatCode>
                <c:ptCount val="5"/>
                <c:pt idx="0">
                  <c:v>79</c:v>
                </c:pt>
                <c:pt idx="1">
                  <c:v>45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169792"/>
        <c:axId val="37198848"/>
        <c:axId val="0"/>
      </c:bar3DChart>
      <c:catAx>
        <c:axId val="3716979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198848"/>
        <c:crosses val="autoZero"/>
        <c:auto val="1"/>
        <c:lblAlgn val="ctr"/>
        <c:lblOffset val="100"/>
        <c:noMultiLvlLbl val="0"/>
      </c:catAx>
      <c:valAx>
        <c:axId val="37198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69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Foglio1!$A$203:$A$207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Foglio1!$B$203:$B$207</c:f>
              <c:numCache>
                <c:formatCode>General</c:formatCode>
                <c:ptCount val="5"/>
                <c:pt idx="0">
                  <c:v>25</c:v>
                </c:pt>
                <c:pt idx="1">
                  <c:v>45</c:v>
                </c:pt>
                <c:pt idx="2">
                  <c:v>48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207552"/>
        <c:axId val="27209088"/>
        <c:axId val="0"/>
      </c:bar3DChart>
      <c:catAx>
        <c:axId val="27207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7209088"/>
        <c:crosses val="autoZero"/>
        <c:auto val="1"/>
        <c:lblAlgn val="ctr"/>
        <c:lblOffset val="100"/>
        <c:noMultiLvlLbl val="0"/>
      </c:catAx>
      <c:valAx>
        <c:axId val="2720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07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Foglio1!$A$217:$A$221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Foglio1!$B$217:$B$221</c:f>
              <c:numCache>
                <c:formatCode>General</c:formatCode>
                <c:ptCount val="5"/>
                <c:pt idx="0">
                  <c:v>53</c:v>
                </c:pt>
                <c:pt idx="1">
                  <c:v>66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Foglio1!$A$217:$A$221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Foglio1!$C$217:$C$221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132288"/>
        <c:axId val="27133440"/>
        <c:axId val="0"/>
      </c:bar3DChart>
      <c:catAx>
        <c:axId val="271322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7133440"/>
        <c:crosses val="autoZero"/>
        <c:auto val="1"/>
        <c:lblAlgn val="ctr"/>
        <c:lblOffset val="100"/>
        <c:noMultiLvlLbl val="0"/>
      </c:catAx>
      <c:valAx>
        <c:axId val="2713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32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>
            <a:lumMod val="95000"/>
          </a:sysClr>
        </a:solidFill>
      </c:spPr>
    </c:sideWall>
    <c:backWall>
      <c:thickness val="0"/>
      <c:spPr>
        <a:solidFill>
          <a:sysClr val="window" lastClr="FFFFFF">
            <a:lumMod val="95000"/>
          </a:sys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Foglio1!$A$28:$A$32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Foglio1!$B$28:$B$32</c:f>
              <c:numCache>
                <c:formatCode>General</c:formatCode>
                <c:ptCount val="5"/>
                <c:pt idx="0">
                  <c:v>34</c:v>
                </c:pt>
                <c:pt idx="1">
                  <c:v>70</c:v>
                </c:pt>
                <c:pt idx="2">
                  <c:v>24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150784"/>
        <c:axId val="28179840"/>
        <c:axId val="0"/>
      </c:bar3DChart>
      <c:catAx>
        <c:axId val="2815078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8179840"/>
        <c:crosses val="autoZero"/>
        <c:auto val="1"/>
        <c:lblAlgn val="ctr"/>
        <c:lblOffset val="100"/>
        <c:noMultiLvlLbl val="0"/>
      </c:catAx>
      <c:valAx>
        <c:axId val="2817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50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Foglio1!$A$224:$A$228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Foglio1!$B$224:$B$228</c:f>
              <c:numCache>
                <c:formatCode>General</c:formatCode>
                <c:ptCount val="5"/>
                <c:pt idx="0">
                  <c:v>22</c:v>
                </c:pt>
                <c:pt idx="1">
                  <c:v>43</c:v>
                </c:pt>
                <c:pt idx="2">
                  <c:v>43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186304"/>
        <c:axId val="27190784"/>
        <c:axId val="0"/>
      </c:bar3DChart>
      <c:catAx>
        <c:axId val="27186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7190784"/>
        <c:crosses val="autoZero"/>
        <c:auto val="1"/>
        <c:lblAlgn val="ctr"/>
        <c:lblOffset val="100"/>
        <c:noMultiLvlLbl val="0"/>
      </c:catAx>
      <c:valAx>
        <c:axId val="2719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86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Foglio1!$A$231:$A$235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Foglio1!$B$231:$B$235</c:f>
              <c:numCache>
                <c:formatCode>General</c:formatCode>
                <c:ptCount val="5"/>
                <c:pt idx="0">
                  <c:v>75</c:v>
                </c:pt>
                <c:pt idx="1">
                  <c:v>50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272320"/>
        <c:axId val="27309568"/>
        <c:axId val="0"/>
      </c:bar3DChart>
      <c:catAx>
        <c:axId val="27272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7309568"/>
        <c:crosses val="autoZero"/>
        <c:auto val="1"/>
        <c:lblAlgn val="ctr"/>
        <c:lblOffset val="100"/>
        <c:noMultiLvlLbl val="0"/>
      </c:catAx>
      <c:valAx>
        <c:axId val="2730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72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Foglio1!$A$238:$A$242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Foglio1!$B$238:$B$242</c:f>
              <c:numCache>
                <c:formatCode>General</c:formatCode>
                <c:ptCount val="5"/>
                <c:pt idx="0">
                  <c:v>45</c:v>
                </c:pt>
                <c:pt idx="1">
                  <c:v>54</c:v>
                </c:pt>
                <c:pt idx="2">
                  <c:v>27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325568"/>
        <c:axId val="27350528"/>
        <c:axId val="0"/>
      </c:bar3DChart>
      <c:catAx>
        <c:axId val="27325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7350528"/>
        <c:crosses val="autoZero"/>
        <c:auto val="1"/>
        <c:lblAlgn val="ctr"/>
        <c:lblOffset val="100"/>
        <c:noMultiLvlLbl val="0"/>
      </c:catAx>
      <c:valAx>
        <c:axId val="2735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25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/>
        </a:solidFill>
      </c:spPr>
    </c:sideWall>
    <c:backWall>
      <c:thickness val="0"/>
      <c:spPr>
        <a:solidFill>
          <a:sysClr val="window" lastClr="FFFFFF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Foglio1!$A$245:$A$249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Foglio1!$B$245:$B$249</c:f>
              <c:numCache>
                <c:formatCode>General</c:formatCode>
                <c:ptCount val="5"/>
                <c:pt idx="0">
                  <c:v>31</c:v>
                </c:pt>
                <c:pt idx="1">
                  <c:v>68</c:v>
                </c:pt>
                <c:pt idx="2">
                  <c:v>28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250176"/>
        <c:axId val="37254656"/>
        <c:axId val="0"/>
      </c:bar3DChart>
      <c:catAx>
        <c:axId val="37250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254656"/>
        <c:crosses val="autoZero"/>
        <c:auto val="1"/>
        <c:lblAlgn val="ctr"/>
        <c:lblOffset val="100"/>
        <c:noMultiLvlLbl val="0"/>
      </c:catAx>
      <c:valAx>
        <c:axId val="3725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50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Foglio1!$A$252:$A$256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Foglio1!$B$252:$B$256</c:f>
              <c:numCache>
                <c:formatCode>General</c:formatCode>
                <c:ptCount val="5"/>
                <c:pt idx="0">
                  <c:v>33</c:v>
                </c:pt>
                <c:pt idx="1">
                  <c:v>63</c:v>
                </c:pt>
                <c:pt idx="2">
                  <c:v>28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295232"/>
        <c:axId val="37303808"/>
        <c:axId val="0"/>
      </c:bar3DChart>
      <c:catAx>
        <c:axId val="37295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7303808"/>
        <c:crosses val="autoZero"/>
        <c:auto val="1"/>
        <c:lblAlgn val="ctr"/>
        <c:lblOffset val="100"/>
        <c:noMultiLvlLbl val="0"/>
      </c:catAx>
      <c:valAx>
        <c:axId val="3730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95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Foglio1!$A$259:$A$263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Foglio1!$B$259:$B$263</c:f>
              <c:numCache>
                <c:formatCode>General</c:formatCode>
                <c:ptCount val="5"/>
                <c:pt idx="0">
                  <c:v>59</c:v>
                </c:pt>
                <c:pt idx="1">
                  <c:v>52</c:v>
                </c:pt>
                <c:pt idx="2">
                  <c:v>14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319808"/>
        <c:axId val="37348864"/>
        <c:axId val="0"/>
      </c:bar3DChart>
      <c:catAx>
        <c:axId val="37319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7348864"/>
        <c:crosses val="autoZero"/>
        <c:auto val="1"/>
        <c:lblAlgn val="ctr"/>
        <c:lblOffset val="100"/>
        <c:noMultiLvlLbl val="0"/>
      </c:catAx>
      <c:valAx>
        <c:axId val="3734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19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Foglio1!$A$266:$A$270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Foglio1!$B$266:$B$270</c:f>
              <c:numCache>
                <c:formatCode>General</c:formatCode>
                <c:ptCount val="5"/>
                <c:pt idx="0">
                  <c:v>63</c:v>
                </c:pt>
                <c:pt idx="1">
                  <c:v>52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373056"/>
        <c:axId val="37385728"/>
        <c:axId val="0"/>
      </c:bar3DChart>
      <c:catAx>
        <c:axId val="37373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385728"/>
        <c:crosses val="autoZero"/>
        <c:auto val="1"/>
        <c:lblAlgn val="ctr"/>
        <c:lblOffset val="100"/>
        <c:noMultiLvlLbl val="0"/>
      </c:catAx>
      <c:valAx>
        <c:axId val="3738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73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Foglio1!$A$273:$A$277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Foglio1!$B$273:$B$277</c:f>
              <c:numCache>
                <c:formatCode>General</c:formatCode>
                <c:ptCount val="5"/>
                <c:pt idx="0">
                  <c:v>64</c:v>
                </c:pt>
                <c:pt idx="1">
                  <c:v>58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635200"/>
        <c:axId val="37639680"/>
        <c:axId val="0"/>
      </c:bar3DChart>
      <c:catAx>
        <c:axId val="37635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7639680"/>
        <c:crosses val="autoZero"/>
        <c:auto val="1"/>
        <c:lblAlgn val="ctr"/>
        <c:lblOffset val="100"/>
        <c:noMultiLvlLbl val="0"/>
      </c:catAx>
      <c:valAx>
        <c:axId val="37639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635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Foglio1!$A$35:$A$39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Foglio1!$B$35:$B$39</c:f>
              <c:numCache>
                <c:formatCode>General</c:formatCode>
                <c:ptCount val="5"/>
                <c:pt idx="0">
                  <c:v>32</c:v>
                </c:pt>
                <c:pt idx="1">
                  <c:v>66</c:v>
                </c:pt>
                <c:pt idx="2">
                  <c:v>29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7601920"/>
        <c:axId val="27639168"/>
        <c:axId val="0"/>
      </c:bar3DChart>
      <c:catAx>
        <c:axId val="27601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7639168"/>
        <c:crosses val="autoZero"/>
        <c:auto val="1"/>
        <c:lblAlgn val="ctr"/>
        <c:lblOffset val="100"/>
        <c:noMultiLvlLbl val="0"/>
      </c:catAx>
      <c:valAx>
        <c:axId val="2763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01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>
            <a:lumMod val="95000"/>
          </a:sysClr>
        </a:solidFill>
      </c:spPr>
    </c:sideWall>
    <c:backWall>
      <c:thickness val="0"/>
      <c:spPr>
        <a:solidFill>
          <a:sysClr val="window" lastClr="FFFFFF">
            <a:lumMod val="95000"/>
          </a:sys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Foglio1!$A$42:$A$46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Foglio1!$B$42:$B$46</c:f>
              <c:numCache>
                <c:formatCode>General</c:formatCode>
                <c:ptCount val="5"/>
                <c:pt idx="0">
                  <c:v>76</c:v>
                </c:pt>
                <c:pt idx="1">
                  <c:v>37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863488"/>
        <c:axId val="28880256"/>
        <c:axId val="0"/>
      </c:bar3DChart>
      <c:catAx>
        <c:axId val="2886348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28880256"/>
        <c:crosses val="autoZero"/>
        <c:auto val="1"/>
        <c:lblAlgn val="ctr"/>
        <c:lblOffset val="100"/>
        <c:noMultiLvlLbl val="0"/>
      </c:catAx>
      <c:valAx>
        <c:axId val="2888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86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80008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Foglio1!$A$49:$A$53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Foglio1!$B$49:$B$53</c:f>
              <c:numCache>
                <c:formatCode>General</c:formatCode>
                <c:ptCount val="5"/>
                <c:pt idx="0">
                  <c:v>90</c:v>
                </c:pt>
                <c:pt idx="1">
                  <c:v>39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885376"/>
        <c:axId val="35057024"/>
        <c:axId val="0"/>
      </c:bar3DChart>
      <c:catAx>
        <c:axId val="28885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5057024"/>
        <c:crosses val="autoZero"/>
        <c:auto val="1"/>
        <c:lblAlgn val="ctr"/>
        <c:lblOffset val="100"/>
        <c:noMultiLvlLbl val="0"/>
      </c:catAx>
      <c:valAx>
        <c:axId val="35057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885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/>
        </a:solidFill>
      </c:spPr>
    </c:sideWall>
    <c:backWall>
      <c:thickness val="0"/>
      <c:spPr>
        <a:solidFill>
          <a:sysClr val="window" lastClr="FFFFFF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800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Foglio1!$A$56:$A$60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Foglio1!$B$56:$B$60</c:f>
              <c:numCache>
                <c:formatCode>General</c:formatCode>
                <c:ptCount val="5"/>
                <c:pt idx="0">
                  <c:v>52</c:v>
                </c:pt>
                <c:pt idx="1">
                  <c:v>65</c:v>
                </c:pt>
                <c:pt idx="2">
                  <c:v>12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259072"/>
        <c:axId val="32288128"/>
        <c:axId val="0"/>
      </c:bar3DChart>
      <c:catAx>
        <c:axId val="32259072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2288128"/>
        <c:crosses val="autoZero"/>
        <c:auto val="1"/>
        <c:lblAlgn val="ctr"/>
        <c:lblOffset val="100"/>
        <c:noMultiLvlLbl val="0"/>
      </c:catAx>
      <c:valAx>
        <c:axId val="3228812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2259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297FD5"/>
        </a:solidFill>
      </c:spPr>
    </c:sideWall>
    <c:backWall>
      <c:thickness val="0"/>
      <c:spPr>
        <a:solidFill>
          <a:srgbClr val="297FD5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800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Foglio1!$A$63:$A$67</c:f>
              <c:strCache>
                <c:ptCount val="5"/>
                <c:pt idx="0">
                  <c:v>sempre</c:v>
                </c:pt>
                <c:pt idx="1">
                  <c:v>spesso</c:v>
                </c:pt>
                <c:pt idx="2">
                  <c:v>qualche v.</c:v>
                </c:pt>
                <c:pt idx="3">
                  <c:v>mai</c:v>
                </c:pt>
                <c:pt idx="4">
                  <c:v>non so</c:v>
                </c:pt>
              </c:strCache>
            </c:strRef>
          </c:cat>
          <c:val>
            <c:numRef>
              <c:f>Foglio1!$B$63:$B$67</c:f>
              <c:numCache>
                <c:formatCode>General</c:formatCode>
                <c:ptCount val="5"/>
                <c:pt idx="0">
                  <c:v>102</c:v>
                </c:pt>
                <c:pt idx="1">
                  <c:v>25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300032"/>
        <c:axId val="32460160"/>
        <c:axId val="0"/>
      </c:bar3DChart>
      <c:catAx>
        <c:axId val="32300032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32460160"/>
        <c:crosses val="autoZero"/>
        <c:auto val="1"/>
        <c:lblAlgn val="ctr"/>
        <c:lblOffset val="100"/>
        <c:noMultiLvlLbl val="0"/>
      </c:catAx>
      <c:valAx>
        <c:axId val="32460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00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Foglio1!$A$70:$A$73</c:f>
              <c:strCache>
                <c:ptCount val="4"/>
                <c:pt idx="0">
                  <c:v>Autoformazione</c:v>
                </c:pt>
                <c:pt idx="1">
                  <c:v>Corsi di agg.</c:v>
                </c:pt>
                <c:pt idx="2">
                  <c:v>webinar</c:v>
                </c:pt>
                <c:pt idx="3">
                  <c:v>altro</c:v>
                </c:pt>
              </c:strCache>
            </c:strRef>
          </c:cat>
          <c:val>
            <c:numRef>
              <c:f>Foglio1!$B$70:$B$73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Foglio1!$A$70:$A$73</c:f>
              <c:strCache>
                <c:ptCount val="4"/>
                <c:pt idx="0">
                  <c:v>Autoformazione</c:v>
                </c:pt>
                <c:pt idx="1">
                  <c:v>Corsi di agg.</c:v>
                </c:pt>
                <c:pt idx="2">
                  <c:v>webinar</c:v>
                </c:pt>
                <c:pt idx="3">
                  <c:v>altro</c:v>
                </c:pt>
              </c:strCache>
            </c:strRef>
          </c:cat>
          <c:val>
            <c:numRef>
              <c:f>Foglio1!$C$70:$C$73</c:f>
              <c:numCache>
                <c:formatCode>General</c:formatCode>
                <c:ptCount val="4"/>
                <c:pt idx="0">
                  <c:v>69</c:v>
                </c:pt>
                <c:pt idx="1">
                  <c:v>59</c:v>
                </c:pt>
                <c:pt idx="2">
                  <c:v>69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327168"/>
        <c:axId val="32328320"/>
      </c:barChart>
      <c:catAx>
        <c:axId val="323271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2328320"/>
        <c:crosses val="autoZero"/>
        <c:auto val="1"/>
        <c:lblAlgn val="ctr"/>
        <c:lblOffset val="100"/>
        <c:noMultiLvlLbl val="0"/>
      </c:catAx>
      <c:valAx>
        <c:axId val="3232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27168"/>
        <c:crosses val="autoZero"/>
        <c:crossBetween val="between"/>
      </c:valAx>
    </c:plotArea>
    <c:plotVisOnly val="1"/>
    <c:dispBlanksAs val="gap"/>
    <c:showDLblsOverMax val="0"/>
  </c:chart>
  <c:spPr>
    <a:solidFill>
      <a:srgbClr val="297FD5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7328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lt1"/>
                </a:solidFill>
              </a:rPr>
              <a:t>‹N›</a:t>
            </a:fld>
            <a:endParaRPr lang="i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‹N›</a:t>
            </a:fld>
            <a:endParaRPr lang="it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627784" y="123478"/>
            <a:ext cx="3528392" cy="86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it" sz="48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it" sz="28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a. s. </a:t>
            </a:r>
            <a:r>
              <a:rPr lang="it" sz="2800" dirty="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2021-2022</a:t>
            </a:r>
            <a:endParaRPr lang="it" sz="28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43558"/>
            <a:ext cx="3528392" cy="24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67644" y="3363838"/>
            <a:ext cx="60486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AUTOVALUTAZIONE </a:t>
            </a:r>
            <a:r>
              <a:rPr lang="it-IT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’ ISTITUTO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2" y="4083918"/>
            <a:ext cx="4181475" cy="64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7495"/>
            <a:ext cx="7488832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8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Adotto strategie e metodologie per favorire l’inclusione degli studenti con disabilità</a:t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21436"/>
              </p:ext>
            </p:extLst>
          </p:nvPr>
        </p:nvGraphicFramePr>
        <p:xfrm>
          <a:off x="1115616" y="1200150"/>
          <a:ext cx="712879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5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004716" cy="61455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dirty="0">
                <a:latin typeface="+mn-lt"/>
              </a:rPr>
              <a:t>9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Sento la necessità di integrare e aggiornare la formazione </a:t>
            </a:r>
            <a:r>
              <a:rPr lang="it-IT" sz="1800" dirty="0" smtClean="0">
                <a:latin typeface="+mn-lt"/>
              </a:rPr>
              <a:t>ricevuta con</a:t>
            </a:r>
            <a:r>
              <a:rPr lang="it-IT" sz="1800" dirty="0">
                <a:latin typeface="+mn-lt"/>
              </a:rPr>
              <a:t>: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656716"/>
              </p:ext>
            </p:extLst>
          </p:nvPr>
        </p:nvGraphicFramePr>
        <p:xfrm>
          <a:off x="467544" y="1200150"/>
          <a:ext cx="792088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6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72008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dirty="0" smtClean="0">
                <a:latin typeface="+mn-lt"/>
              </a:rPr>
              <a:t>10. </a:t>
            </a:r>
            <a:r>
              <a:rPr lang="it-IT" sz="1800" dirty="0">
                <a:latin typeface="+mn-lt"/>
              </a:rPr>
              <a:t>Sono disponibile a un confronto proficuo e regolare fra colleghi dello stesso ambito disciplinare o dipartimento per condividere linee educative e </a:t>
            </a:r>
            <a:r>
              <a:rPr lang="it-IT" sz="1800" dirty="0" smtClean="0">
                <a:latin typeface="+mn-lt"/>
              </a:rPr>
              <a:t>metodologiche.</a:t>
            </a:r>
            <a:r>
              <a:rPr lang="it-IT" sz="1800" dirty="0">
                <a:latin typeface="+mn-lt"/>
              </a:rPr>
              <a:t/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585730"/>
              </p:ext>
            </p:extLst>
          </p:nvPr>
        </p:nvGraphicFramePr>
        <p:xfrm>
          <a:off x="683568" y="1200150"/>
          <a:ext cx="784887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648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136904" cy="83058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2000" dirty="0" smtClean="0">
                <a:latin typeface="+mn-lt"/>
              </a:rPr>
              <a:t>11. </a:t>
            </a:r>
            <a:r>
              <a:rPr lang="it-IT" sz="2000" dirty="0">
                <a:latin typeface="+mn-lt"/>
              </a:rPr>
              <a:t>Applico i criteri uniformi di valutazione delle verifiche </a:t>
            </a:r>
            <a:r>
              <a:rPr lang="it-IT" sz="2000" dirty="0" smtClean="0">
                <a:latin typeface="+mn-lt"/>
              </a:rPr>
              <a:t>concordati  </a:t>
            </a:r>
            <a:r>
              <a:rPr lang="it-IT" sz="2000" dirty="0">
                <a:latin typeface="+mn-lt"/>
              </a:rPr>
              <a:t>nei vari ambiti disciplinari e per classi parallele</a:t>
            </a:r>
            <a:br>
              <a:rPr lang="it-IT" sz="2000" dirty="0">
                <a:latin typeface="+mn-lt"/>
              </a:rPr>
            </a:br>
            <a:endParaRPr lang="it-IT" sz="20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59208"/>
              </p:ext>
            </p:extLst>
          </p:nvPr>
        </p:nvGraphicFramePr>
        <p:xfrm>
          <a:off x="683568" y="1200150"/>
          <a:ext cx="7632848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4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632848" cy="75857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2200" dirty="0" smtClean="0"/>
              <a:t>12. </a:t>
            </a:r>
            <a:r>
              <a:rPr lang="it-IT" sz="2200" dirty="0"/>
              <a:t>Nell'esprimere la valutazione tengo conto dei  livelli di partenza  degli </a:t>
            </a:r>
            <a:r>
              <a:rPr lang="it-IT" sz="2200" dirty="0" smtClean="0"/>
              <a:t>alunni</a:t>
            </a:r>
            <a:r>
              <a:rPr lang="it-IT" sz="2200" dirty="0"/>
              <a:t/>
            </a:r>
            <a:br>
              <a:rPr lang="it-IT" sz="2200" dirty="0"/>
            </a:br>
            <a:endParaRPr lang="it-IT" sz="22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10529"/>
              </p:ext>
            </p:extLst>
          </p:nvPr>
        </p:nvGraphicFramePr>
        <p:xfrm>
          <a:off x="539552" y="915566"/>
          <a:ext cx="76328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3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75857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13. Coinvolgo </a:t>
            </a:r>
            <a:r>
              <a:rPr lang="it-IT" sz="1800" dirty="0">
                <a:latin typeface="+mn-lt"/>
              </a:rPr>
              <a:t>gli allievi nella costruzione delle attività e nelle regole  di convivenza civile cercando di renderli </a:t>
            </a:r>
            <a:r>
              <a:rPr lang="it-IT" sz="1800" dirty="0" smtClean="0">
                <a:latin typeface="+mn-lt"/>
              </a:rPr>
              <a:t>responsabili 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810170"/>
              </p:ext>
            </p:extLst>
          </p:nvPr>
        </p:nvGraphicFramePr>
        <p:xfrm>
          <a:off x="827584" y="1200150"/>
          <a:ext cx="7848872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4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624736" cy="5727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14. </a:t>
            </a:r>
            <a:r>
              <a:rPr lang="it-IT" sz="1800" dirty="0">
                <a:latin typeface="+mn-lt"/>
              </a:rPr>
              <a:t>Il rapporto instaurato con gli allievi è positivo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894020"/>
              </p:ext>
            </p:extLst>
          </p:nvPr>
        </p:nvGraphicFramePr>
        <p:xfrm>
          <a:off x="1043608" y="1200150"/>
          <a:ext cx="705678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4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7272808" cy="6145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15. </a:t>
            </a:r>
            <a:r>
              <a:rPr lang="it-IT" sz="1800" dirty="0">
                <a:latin typeface="+mn-lt"/>
              </a:rPr>
              <a:t>Il rapporto instaurato con gli altri docenti è </a:t>
            </a:r>
            <a:r>
              <a:rPr lang="it-IT" sz="1800" dirty="0" smtClean="0">
                <a:latin typeface="+mn-lt"/>
              </a:rPr>
              <a:t>positivo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495760"/>
              </p:ext>
            </p:extLst>
          </p:nvPr>
        </p:nvGraphicFramePr>
        <p:xfrm>
          <a:off x="683568" y="1200150"/>
          <a:ext cx="7344816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7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11510"/>
            <a:ext cx="7272808" cy="5727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16. </a:t>
            </a:r>
            <a:r>
              <a:rPr lang="it-IT" sz="1800" dirty="0">
                <a:latin typeface="+mn-lt"/>
              </a:rPr>
              <a:t>Il rapporto instaurato con i genitori degli alunni è </a:t>
            </a:r>
            <a:r>
              <a:rPr lang="it-IT" sz="1800" dirty="0" smtClean="0">
                <a:latin typeface="+mn-lt"/>
              </a:rPr>
              <a:t>positivo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619468"/>
              </p:ext>
            </p:extLst>
          </p:nvPr>
        </p:nvGraphicFramePr>
        <p:xfrm>
          <a:off x="1187624" y="1200150"/>
          <a:ext cx="691276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6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45025"/>
            <a:ext cx="7128792" cy="5727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17. </a:t>
            </a:r>
            <a:r>
              <a:rPr lang="it-IT" sz="1800" dirty="0">
                <a:latin typeface="+mn-lt"/>
              </a:rPr>
              <a:t>Il rapporto instaurato con il personale ATA è </a:t>
            </a:r>
            <a:r>
              <a:rPr lang="it-IT" sz="1800" dirty="0" smtClean="0">
                <a:latin typeface="+mn-lt"/>
              </a:rPr>
              <a:t>positivo</a:t>
            </a:r>
            <a:r>
              <a:rPr lang="it-IT" sz="2600" dirty="0"/>
              <a:t/>
            </a:r>
            <a:br>
              <a:rPr lang="it-IT" sz="2600" dirty="0"/>
            </a:br>
            <a:endParaRPr lang="it-IT" sz="26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83893"/>
              </p:ext>
            </p:extLst>
          </p:nvPr>
        </p:nvGraphicFramePr>
        <p:xfrm>
          <a:off x="1187624" y="1200150"/>
          <a:ext cx="7056784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7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bero Umano Della Mano Per Il Concetto Di Diversità Della Cultura  Illustrazione Vettoriale - Illustrazione di comunicazione, colorato:  119811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486"/>
            <a:ext cx="544665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3962479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" sz="2400" b="1" dirty="0" smtClean="0"/>
              <a:t>130 QUESTIONARI PERVENUTI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9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45025"/>
            <a:ext cx="7416824" cy="5727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1800" dirty="0" smtClean="0">
                <a:latin typeface="+mn-lt"/>
              </a:rPr>
              <a:t>18. </a:t>
            </a:r>
            <a:r>
              <a:rPr lang="it-IT" sz="1800" dirty="0">
                <a:latin typeface="+mn-lt"/>
              </a:rPr>
              <a:t>Mi sento gratificato e motivato a lavorare in questa scuola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01145"/>
              </p:ext>
            </p:extLst>
          </p:nvPr>
        </p:nvGraphicFramePr>
        <p:xfrm>
          <a:off x="899592" y="1275606"/>
          <a:ext cx="720080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7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339502"/>
            <a:ext cx="8520600" cy="5040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19. </a:t>
            </a:r>
            <a:r>
              <a:rPr lang="it-IT" sz="1800" dirty="0">
                <a:latin typeface="+mn-lt"/>
              </a:rPr>
              <a:t>Nella mia scuola c’è collaborazione fra docenti di diversi ordini di </a:t>
            </a:r>
            <a:r>
              <a:rPr lang="it-IT" sz="1800" dirty="0" smtClean="0">
                <a:latin typeface="+mn-lt"/>
              </a:rPr>
              <a:t>scuola</a:t>
            </a:r>
            <a:br>
              <a:rPr lang="it-IT" sz="1800" dirty="0" smtClean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332486"/>
              </p:ext>
            </p:extLst>
          </p:nvPr>
        </p:nvGraphicFramePr>
        <p:xfrm>
          <a:off x="683568" y="987574"/>
          <a:ext cx="74168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2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39502"/>
            <a:ext cx="74866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20551"/>
              </p:ext>
            </p:extLst>
          </p:nvPr>
        </p:nvGraphicFramePr>
        <p:xfrm>
          <a:off x="899592" y="1200150"/>
          <a:ext cx="7344816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05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840760" cy="5727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21. </a:t>
            </a:r>
            <a:r>
              <a:rPr lang="it-IT" sz="1800" dirty="0">
                <a:latin typeface="+mn-lt"/>
              </a:rPr>
              <a:t>E’ facile incontrare il </a:t>
            </a:r>
            <a:r>
              <a:rPr lang="it-IT" sz="1800" dirty="0" smtClean="0">
                <a:latin typeface="+mn-lt"/>
              </a:rPr>
              <a:t>Dirigente Scolastico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68370"/>
              </p:ext>
            </p:extLst>
          </p:nvPr>
        </p:nvGraphicFramePr>
        <p:xfrm>
          <a:off x="1115616" y="843558"/>
          <a:ext cx="6624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2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7992888" cy="57606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22. </a:t>
            </a:r>
            <a:r>
              <a:rPr lang="it-IT" sz="1800" dirty="0">
                <a:latin typeface="+mn-lt"/>
              </a:rPr>
              <a:t>Il </a:t>
            </a:r>
            <a:r>
              <a:rPr lang="it-IT" sz="1800" dirty="0" smtClean="0">
                <a:latin typeface="+mn-lt"/>
              </a:rPr>
              <a:t>Dirigente Scolastico mi </a:t>
            </a:r>
            <a:r>
              <a:rPr lang="it-IT" sz="1800" dirty="0">
                <a:latin typeface="+mn-lt"/>
              </a:rPr>
              <a:t>ascolta in relazione alle mie problematiche 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635900"/>
              </p:ext>
            </p:extLst>
          </p:nvPr>
        </p:nvGraphicFramePr>
        <p:xfrm>
          <a:off x="971600" y="1200150"/>
          <a:ext cx="6768752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3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004716" cy="5425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23.C’è disponibilità del DSGA nel risolvere le problematiche quotidiane</a:t>
            </a: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047956"/>
              </p:ext>
            </p:extLst>
          </p:nvPr>
        </p:nvGraphicFramePr>
        <p:xfrm>
          <a:off x="1187624" y="1131590"/>
          <a:ext cx="6552728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6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11511"/>
            <a:ext cx="8520600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24. </a:t>
            </a:r>
            <a:r>
              <a:rPr lang="it-IT" sz="1800" dirty="0">
                <a:latin typeface="+mn-lt"/>
              </a:rPr>
              <a:t>L’assegnazione degli studenti alle diverse sezioni avviene in modo equo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224968"/>
              </p:ext>
            </p:extLst>
          </p:nvPr>
        </p:nvGraphicFramePr>
        <p:xfrm>
          <a:off x="899592" y="1200150"/>
          <a:ext cx="712879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8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45025"/>
            <a:ext cx="6840760" cy="572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25. </a:t>
            </a:r>
            <a:r>
              <a:rPr lang="it-IT" sz="1800" dirty="0">
                <a:latin typeface="+mn-lt"/>
              </a:rPr>
              <a:t>I servizi di segreteria funzionano bene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177857"/>
              </p:ext>
            </p:extLst>
          </p:nvPr>
        </p:nvGraphicFramePr>
        <p:xfrm>
          <a:off x="1403648" y="1200150"/>
          <a:ext cx="6408712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488832" cy="61455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26. </a:t>
            </a:r>
            <a:r>
              <a:rPr lang="it-IT" sz="1800" dirty="0">
                <a:latin typeface="+mn-lt"/>
              </a:rPr>
              <a:t>I collaboratori scolastici sono disponibili e </a:t>
            </a:r>
            <a:r>
              <a:rPr lang="it-IT" sz="1800" dirty="0" smtClean="0">
                <a:latin typeface="+mn-lt"/>
              </a:rPr>
              <a:t>collaborativi</a:t>
            </a:r>
            <a:r>
              <a:rPr lang="it-IT" sz="1800" dirty="0">
                <a:latin typeface="+mn-lt"/>
              </a:rPr>
              <a:t/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46252"/>
              </p:ext>
            </p:extLst>
          </p:nvPr>
        </p:nvGraphicFramePr>
        <p:xfrm>
          <a:off x="1043608" y="1200150"/>
          <a:ext cx="691276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7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45024"/>
            <a:ext cx="7344816" cy="5425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27. </a:t>
            </a:r>
            <a:r>
              <a:rPr lang="it-IT" sz="1800" dirty="0">
                <a:latin typeface="+mn-lt"/>
              </a:rPr>
              <a:t>I servizi di pulizia degli ambienti di questa scuola sono efficaci </a:t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101678"/>
              </p:ext>
            </p:extLst>
          </p:nvPr>
        </p:nvGraphicFramePr>
        <p:xfrm>
          <a:off x="1475656" y="1200150"/>
          <a:ext cx="6480720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3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85206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it" sz="20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" sz="1800" dirty="0">
                <a:latin typeface="Arial"/>
                <a:ea typeface="Arial"/>
                <a:cs typeface="Arial"/>
                <a:sym typeface="Arial"/>
              </a:rPr>
              <a:t>1. Sono soddisfatto dei risultati conseguiti dai miei studenti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16922"/>
              </p:ext>
            </p:extLst>
          </p:nvPr>
        </p:nvGraphicFramePr>
        <p:xfrm>
          <a:off x="971600" y="1200150"/>
          <a:ext cx="7344816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128792" cy="75857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28. </a:t>
            </a:r>
            <a:r>
              <a:rPr lang="it-IT" sz="1800" dirty="0">
                <a:latin typeface="+mn-lt"/>
              </a:rPr>
              <a:t>Gli spazi e le strutture a disposizione dei docenti sono adeguate (aula docenti, fotocopiatrici, ecc.)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49186"/>
              </p:ext>
            </p:extLst>
          </p:nvPr>
        </p:nvGraphicFramePr>
        <p:xfrm>
          <a:off x="1043608" y="1200150"/>
          <a:ext cx="6984776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4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6984776" cy="83058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 </a:t>
            </a:r>
            <a:r>
              <a:rPr lang="it-IT" sz="2000" dirty="0"/>
              <a:t>29. La scuola è fornita di attrezzature tecnologiche funzionali alla didattica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598"/>
            <a:ext cx="69262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20600" cy="47054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30. La comunicazione delle informazioni relative alla vita scolastica è efficace</a:t>
            </a:r>
            <a:br>
              <a:rPr lang="it-IT" sz="1800" dirty="0" smtClean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43041"/>
              </p:ext>
            </p:extLst>
          </p:nvPr>
        </p:nvGraphicFramePr>
        <p:xfrm>
          <a:off x="971600" y="843558"/>
          <a:ext cx="74888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04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5694" y="195486"/>
            <a:ext cx="8520600" cy="68656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31. </a:t>
            </a:r>
            <a:r>
              <a:rPr lang="it-IT" sz="1800" dirty="0">
                <a:latin typeface="+mn-lt"/>
              </a:rPr>
              <a:t>Sono disponibile ad assumere funzioni  gestionali  per la realizzazione dell'Offerta Formativa</a:t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012661"/>
              </p:ext>
            </p:extLst>
          </p:nvPr>
        </p:nvGraphicFramePr>
        <p:xfrm>
          <a:off x="899592" y="1200150"/>
          <a:ext cx="6768752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9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9503"/>
            <a:ext cx="8064896" cy="7200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t-IT" sz="1800" dirty="0" smtClean="0">
                <a:latin typeface="+mn-lt"/>
              </a:rPr>
              <a:t>32. </a:t>
            </a:r>
            <a:r>
              <a:rPr lang="it-IT" sz="1800" dirty="0">
                <a:latin typeface="+mn-lt"/>
              </a:rPr>
              <a:t>Il sito Web offre la possibilità di accesso alle informazioni e alla documentazione utile</a:t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45201"/>
              </p:ext>
            </p:extLst>
          </p:nvPr>
        </p:nvGraphicFramePr>
        <p:xfrm>
          <a:off x="827584" y="1200150"/>
          <a:ext cx="7632848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2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922798"/>
              </p:ext>
            </p:extLst>
          </p:nvPr>
        </p:nvGraphicFramePr>
        <p:xfrm>
          <a:off x="971600" y="1200150"/>
          <a:ext cx="705678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411510"/>
            <a:ext cx="734481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/>
              <a:t>33. La DDI è stata efficace per non interrompere il rapporto con gli alunni e il processo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12917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483518"/>
            <a:ext cx="72728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34. Il dialogo a distanza attuato con gli alunni è stato soddisfacente</a:t>
            </a:r>
            <a:r>
              <a:rPr lang="it-IT" dirty="0"/>
              <a:t>						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14139"/>
              </p:ext>
            </p:extLst>
          </p:nvPr>
        </p:nvGraphicFramePr>
        <p:xfrm>
          <a:off x="1259632" y="1203598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4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411510"/>
            <a:ext cx="69127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dirty="0"/>
              <a:t>35. La partecipazione dagli </a:t>
            </a:r>
            <a:r>
              <a:rPr lang="it-IT" sz="1800" dirty="0" smtClean="0"/>
              <a:t>alunni in DDI </a:t>
            </a:r>
            <a:r>
              <a:rPr lang="it-IT" sz="1800" dirty="0"/>
              <a:t>è </a:t>
            </a:r>
            <a:r>
              <a:rPr lang="it-IT" sz="1800" dirty="0" smtClean="0"/>
              <a:t>stata </a:t>
            </a:r>
            <a:r>
              <a:rPr lang="it-IT" sz="1800" dirty="0"/>
              <a:t>soddisfacente				</a:t>
            </a:r>
            <a:r>
              <a:rPr lang="it-IT" dirty="0"/>
              <a:t>	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080455"/>
              </p:ext>
            </p:extLst>
          </p:nvPr>
        </p:nvGraphicFramePr>
        <p:xfrm>
          <a:off x="1259632" y="1200150"/>
          <a:ext cx="684076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0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339502"/>
            <a:ext cx="7776864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36. L’utilizzo del registro elettronico per la </a:t>
            </a:r>
            <a:r>
              <a:rPr lang="it-IT" sz="2000" dirty="0" smtClean="0"/>
              <a:t>DDI è </a:t>
            </a:r>
            <a:r>
              <a:rPr lang="it-IT" sz="2000" dirty="0"/>
              <a:t>stato efficace</a:t>
            </a:r>
            <a:r>
              <a:rPr lang="it-IT" sz="1600" dirty="0"/>
              <a:t>	</a:t>
            </a:r>
            <a:r>
              <a:rPr lang="it-IT" dirty="0"/>
              <a:t>						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948448"/>
              </p:ext>
            </p:extLst>
          </p:nvPr>
        </p:nvGraphicFramePr>
        <p:xfrm>
          <a:off x="683568" y="1200150"/>
          <a:ext cx="7344816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5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411510"/>
            <a:ext cx="7560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/>
              <a:t>37. L’utilizzo della piattaforma G-Suite per la </a:t>
            </a:r>
            <a:r>
              <a:rPr lang="it-IT" sz="1600" dirty="0" smtClean="0"/>
              <a:t>DDI è </a:t>
            </a:r>
            <a:r>
              <a:rPr lang="it-IT" sz="1600" dirty="0"/>
              <a:t>stato efficace							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233076"/>
              </p:ext>
            </p:extLst>
          </p:nvPr>
        </p:nvGraphicFramePr>
        <p:xfrm>
          <a:off x="683568" y="1200150"/>
          <a:ext cx="7272808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9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75857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2. Riesco a pianificare con i colleghi i compiti assegnati agli alunni a casa </a:t>
            </a:r>
            <a:r>
              <a:rPr lang="it-IT" sz="1800" dirty="0" smtClean="0">
                <a:latin typeface="+mn-lt"/>
              </a:rPr>
              <a:t/>
            </a:r>
            <a:br>
              <a:rPr lang="it-IT" sz="1800" dirty="0" smtClean="0">
                <a:latin typeface="+mn-lt"/>
              </a:rPr>
            </a:br>
            <a:r>
              <a:rPr lang="it-IT" sz="1800" dirty="0" smtClean="0">
                <a:latin typeface="+mn-lt"/>
              </a:rPr>
              <a:t>(per la scuola dell’infanzia si parla di attività)</a:t>
            </a:r>
            <a:r>
              <a:rPr lang="it-IT" sz="1800" dirty="0">
                <a:latin typeface="+mn-lt"/>
              </a:rPr>
              <a:t/>
            </a:r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06436"/>
              </p:ext>
            </p:extLst>
          </p:nvPr>
        </p:nvGraphicFramePr>
        <p:xfrm>
          <a:off x="395536" y="1200150"/>
          <a:ext cx="820891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7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267494"/>
            <a:ext cx="79208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38. Le misure di contrasto e di contenimento del virus COVID 19 adottate dall'Istituto sono state adeguate</a:t>
            </a:r>
            <a:r>
              <a:rPr lang="it-IT" dirty="0"/>
              <a:t>									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542391"/>
              </p:ext>
            </p:extLst>
          </p:nvPr>
        </p:nvGraphicFramePr>
        <p:xfrm>
          <a:off x="683568" y="1275606"/>
          <a:ext cx="7776864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9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6537" y="529791"/>
            <a:ext cx="3703415" cy="413019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3200" b="1" dirty="0" smtClean="0">
                <a:latin typeface="+mn-lt"/>
              </a:rPr>
              <a:t>GRAZIE 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PER 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 smtClean="0">
                <a:latin typeface="+mn-lt"/>
              </a:rPr>
              <a:t>L’ATTENZIONE</a:t>
            </a:r>
            <a:r>
              <a:rPr lang="it-IT" sz="3200" dirty="0" smtClean="0"/>
              <a:t>!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0" y="771550"/>
            <a:ext cx="4260300" cy="3797325"/>
          </a:xfrm>
          <a:noFill/>
        </p:spPr>
        <p:txBody>
          <a:bodyPr/>
          <a:lstStyle/>
          <a:p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5526"/>
            <a:ext cx="47525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7560840" cy="572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3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Utilizzo tecnologie informatiche nella mia didattica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61932"/>
              </p:ext>
            </p:extLst>
          </p:nvPr>
        </p:nvGraphicFramePr>
        <p:xfrm>
          <a:off x="971600" y="1200150"/>
          <a:ext cx="7056784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8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4801" y="195486"/>
            <a:ext cx="7800520" cy="7920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4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Quanto emerso nelle riunioni collegiali contribuisce ad orientare positivamente le mie scelte didattiche 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08566"/>
              </p:ext>
            </p:extLst>
          </p:nvPr>
        </p:nvGraphicFramePr>
        <p:xfrm>
          <a:off x="755576" y="1059582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3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632848" cy="572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5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Riformulo la programmazione alla luce dei risultati verificati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771907"/>
              </p:ext>
            </p:extLst>
          </p:nvPr>
        </p:nvGraphicFramePr>
        <p:xfrm>
          <a:off x="1115616" y="1200150"/>
          <a:ext cx="720080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0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488832" cy="5425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6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Attuo interventi efficaci per gli studenti che rimangono indietro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430498"/>
              </p:ext>
            </p:extLst>
          </p:nvPr>
        </p:nvGraphicFramePr>
        <p:xfrm>
          <a:off x="971600" y="1200150"/>
          <a:ext cx="734481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2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520600" cy="7585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sz="1800" dirty="0">
                <a:latin typeface="+mn-lt"/>
              </a:rPr>
              <a:t>7</a:t>
            </a:r>
            <a:r>
              <a:rPr lang="it-IT" sz="1800" dirty="0" smtClean="0">
                <a:latin typeface="+mn-lt"/>
              </a:rPr>
              <a:t>. </a:t>
            </a:r>
            <a:r>
              <a:rPr lang="it-IT" sz="1800" dirty="0">
                <a:latin typeface="+mn-lt"/>
              </a:rPr>
              <a:t>Adotto strategie e metodologie per lo sviluppo delle potenzialità degli studenti più brillanti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326067"/>
              </p:ext>
            </p:extLst>
          </p:nvPr>
        </p:nvGraphicFramePr>
        <p:xfrm>
          <a:off x="683568" y="1200150"/>
          <a:ext cx="7632848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5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504</Words>
  <Application>Microsoft Office PowerPoint</Application>
  <PresentationFormat>Presentazione su schermo (16:9)</PresentationFormat>
  <Paragraphs>41</Paragraphs>
  <Slides>41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7" baseType="lpstr">
      <vt:lpstr>Arial</vt:lpstr>
      <vt:lpstr>Montserrat</vt:lpstr>
      <vt:lpstr>Calibri</vt:lpstr>
      <vt:lpstr>Playfair Display</vt:lpstr>
      <vt:lpstr>Oswald</vt:lpstr>
      <vt:lpstr>pop</vt:lpstr>
      <vt:lpstr>Presentazione standard di PowerPoint</vt:lpstr>
      <vt:lpstr>Presentazione standard di PowerPoint</vt:lpstr>
      <vt:lpstr>  1. Sono soddisfatto dei risultati conseguiti dai miei studenti </vt:lpstr>
      <vt:lpstr>2. Riesco a pianificare con i colleghi i compiti assegnati agli alunni a casa  (per la scuola dell’infanzia si parla di attività) </vt:lpstr>
      <vt:lpstr>3. Utilizzo tecnologie informatiche nella mia didattica  </vt:lpstr>
      <vt:lpstr>4. Quanto emerso nelle riunioni collegiali contribuisce ad orientare positivamente le mie scelte didattiche  </vt:lpstr>
      <vt:lpstr>5. Riformulo la programmazione alla luce dei risultati verificati </vt:lpstr>
      <vt:lpstr>6. Attuo interventi efficaci per gli studenti che rimangono indietro </vt:lpstr>
      <vt:lpstr>7. Adotto strategie e metodologie per lo sviluppo delle potenzialità degli studenti più brillanti </vt:lpstr>
      <vt:lpstr>8. Adotto strategie e metodologie per favorire l’inclusione degli studenti con disabilità </vt:lpstr>
      <vt:lpstr>9. Sento la necessità di integrare e aggiornare la formazione ricevuta con: </vt:lpstr>
      <vt:lpstr>10. Sono disponibile a un confronto proficuo e regolare fra colleghi dello stesso ambito disciplinare o dipartimento per condividere linee educative e metodologiche. </vt:lpstr>
      <vt:lpstr>11. Applico i criteri uniformi di valutazione delle verifiche concordati  nei vari ambiti disciplinari e per classi parallele </vt:lpstr>
      <vt:lpstr>12. Nell'esprimere la valutazione tengo conto dei  livelli di partenza  degli alunni </vt:lpstr>
      <vt:lpstr>13. Coinvolgo gli allievi nella costruzione delle attività e nelle regole  di convivenza civile cercando di renderli responsabili </vt:lpstr>
      <vt:lpstr>14. Il rapporto instaurato con gli allievi è positivo  </vt:lpstr>
      <vt:lpstr>15. Il rapporto instaurato con gli altri docenti è positivo  </vt:lpstr>
      <vt:lpstr>16. Il rapporto instaurato con i genitori degli alunni è positivo  </vt:lpstr>
      <vt:lpstr>17. Il rapporto instaurato con il personale ATA è positivo </vt:lpstr>
      <vt:lpstr>18. Mi sento gratificato e motivato a lavorare in questa scuola </vt:lpstr>
      <vt:lpstr>19. Nella mia scuola c’è collaborazione fra docenti di diversi ordini di scuola </vt:lpstr>
      <vt:lpstr>Presentazione standard di PowerPoint</vt:lpstr>
      <vt:lpstr>21. E’ facile incontrare il Dirigente Scolastico  </vt:lpstr>
      <vt:lpstr>22. Il Dirigente Scolastico mi ascolta in relazione alle mie problematiche  </vt:lpstr>
      <vt:lpstr>23.C’è disponibilità del DSGA nel risolvere le problematiche quotidiane</vt:lpstr>
      <vt:lpstr>24. L’assegnazione degli studenti alle diverse sezioni avviene in modo equo </vt:lpstr>
      <vt:lpstr>25. I servizi di segreteria funzionano bene </vt:lpstr>
      <vt:lpstr>26. I collaboratori scolastici sono disponibili e collaborativi </vt:lpstr>
      <vt:lpstr>27. I servizi di pulizia degli ambienti di questa scuola sono efficaci  </vt:lpstr>
      <vt:lpstr>28. Gli spazi e le strutture a disposizione dei docenti sono adeguate (aula docenti, fotocopiatrici, ecc.) </vt:lpstr>
      <vt:lpstr> 29. La scuola è fornita di attrezzature tecnologiche funzionali alla didattica</vt:lpstr>
      <vt:lpstr>30. La comunicazione delle informazioni relative alla vita scolastica è efficace </vt:lpstr>
      <vt:lpstr>31. Sono disponibile ad assumere funzioni  gestionali  per la realizzazione dell'Offerta Formativa </vt:lpstr>
      <vt:lpstr>32. Il sito Web offre la possibilità di accesso alle informazioni e alla documentazione utile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GRAZIE  PER 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AUTOVALUTAZIONE DI ISTITUTO</dc:title>
  <dc:creator>Ornella</dc:creator>
  <cp:lastModifiedBy>UTENTE</cp:lastModifiedBy>
  <cp:revision>205</cp:revision>
  <dcterms:modified xsi:type="dcterms:W3CDTF">2022-06-30T09:06:34Z</dcterms:modified>
</cp:coreProperties>
</file>